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94660"/>
  </p:normalViewPr>
  <p:slideViewPr>
    <p:cSldViewPr snapToGrid="0">
      <p:cViewPr varScale="1">
        <p:scale>
          <a:sx n="97" d="100"/>
          <a:sy n="97" d="100"/>
        </p:scale>
        <p:origin x="65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831EB-B565-4984-935B-DB10238E63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5DC6A2-F633-4173-B371-0226AA7EC7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C4F28E-2CBF-430C-BA8A-ADF78AF072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9D85-8A0F-4FF7-A712-11617035279D}" type="datetimeFigureOut">
              <a:rPr lang="en-US" smtClean="0"/>
              <a:t>7/29/22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9FC1AB-3856-4F3B-A255-CAC8498C2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CB458-5B4F-4DA9-99F4-106C6AD4B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D115-C8F2-49CD-B232-34EC5BB26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89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638F9A-BF1B-4EFA-B920-3631C25A6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28A963-2C92-4F07-B2F9-A59DCDF6F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0534A3-5A6C-485B-A73F-21D85FA7E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9D85-8A0F-4FF7-A712-11617035279D}" type="datetimeFigureOut">
              <a:rPr lang="en-US" smtClean="0"/>
              <a:t>7/29/22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D6868C-F1B9-4418-8FC2-21BA52ADAA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3A9CBA-AB50-4528-A5D8-ED521C82F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D115-C8F2-49CD-B232-34EC5BB26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637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F78AFD-7033-4AFF-8416-2525988ECC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55613A-040C-45C6-BEF5-DA52FBB23E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AB3829-6DBF-40D7-8757-3DC76DF61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9D85-8A0F-4FF7-A712-11617035279D}" type="datetimeFigureOut">
              <a:rPr lang="en-US" smtClean="0"/>
              <a:t>7/29/22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24AEE0-1433-435F-B72D-63CF82CF3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ACC46A-4430-4C6D-BA6D-B0B84748F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D115-C8F2-49CD-B232-34EC5BB26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29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DBB7A-B67A-4D54-B154-B96D2F904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8C99B-A9B7-4E3E-B09E-3F3DF4C8DD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2650EF-3160-45F6-B61B-35C3346975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9D85-8A0F-4FF7-A712-11617035279D}" type="datetimeFigureOut">
              <a:rPr lang="en-US" smtClean="0"/>
              <a:t>7/29/22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113129-5D28-4207-B235-9AED138FD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5E574B-706F-4FC2-8DA5-8FD68417F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D115-C8F2-49CD-B232-34EC5BB26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913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348411-FB2A-41FE-BAFC-D2B5DFEAA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86C3EF-AE6A-4C76-BC71-28758BD915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7FE00B-591C-4A1A-83C1-27A454E87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9D85-8A0F-4FF7-A712-11617035279D}" type="datetimeFigureOut">
              <a:rPr lang="en-US" smtClean="0"/>
              <a:t>7/29/22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AE095-BCE4-4813-AD79-722402F7E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768D72-FEEA-4848-AC07-75E2EBFA8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D115-C8F2-49CD-B232-34EC5BB26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966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283A04-8B94-4AF9-A065-96D5EBC0B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1B4E2-6236-4E2B-A204-2A8ACC43585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A6733F-E645-42B1-9C65-BC819B84E1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D3CF5B-6FC1-4069-A002-65FE07CC1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9D85-8A0F-4FF7-A712-11617035279D}" type="datetimeFigureOut">
              <a:rPr lang="en-US" smtClean="0"/>
              <a:t>7/29/22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D8A5CA-7E8A-413A-B3D9-6E2C1CED8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4DFEB1-9879-4057-974E-2BA1141FA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D115-C8F2-49CD-B232-34EC5BB26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596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8EA23-BE71-487F-AE9C-7EA033534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39C55D-C22F-4337-983E-2CE17C926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29B07-9064-4BF2-9159-91B6AA61E9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CD97C5-2FDC-4C85-87AD-D26F7D30BF9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9AEB1C-4CD0-49E3-8C2D-A351636438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D25E12-0B31-4373-89FE-6DCC48DD4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9D85-8A0F-4FF7-A712-11617035279D}" type="datetimeFigureOut">
              <a:rPr lang="en-US" smtClean="0"/>
              <a:t>7/29/22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C3B2F9-2E7B-4515-9A15-21199B9E7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03CAFE-212C-4C14-8CD7-7BB96D411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D115-C8F2-49CD-B232-34EC5BB26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821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5D3EB-B912-4CEC-8D45-01B696ACFB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E3D020-5791-4A65-A3C2-0DD84A4F2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9D85-8A0F-4FF7-A712-11617035279D}" type="datetimeFigureOut">
              <a:rPr lang="en-US" smtClean="0"/>
              <a:t>7/29/22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E9A5ED-A0D0-4B1E-9152-B13D34EA8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D29D23-F3FF-4FDD-88E6-7904F6768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D115-C8F2-49CD-B232-34EC5BB26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154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05B1E2-7511-4685-8B82-A374E275D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9D85-8A0F-4FF7-A712-11617035279D}" type="datetimeFigureOut">
              <a:rPr lang="en-US" smtClean="0"/>
              <a:t>7/29/22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BB2D8-BC3A-40B7-AAFA-040B57B3B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54F0EB-33AD-44BF-93AE-BF1CD6881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D115-C8F2-49CD-B232-34EC5BB26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259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5608F-9B70-4236-9427-161DCA750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62792-8827-4046-BB9F-375C558FC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2FD03D-6295-49D0-B575-01D0764F06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7F2895-4E75-4D9D-8E27-26A7B6C04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9D85-8A0F-4FF7-A712-11617035279D}" type="datetimeFigureOut">
              <a:rPr lang="en-US" smtClean="0"/>
              <a:t>7/29/22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69CF10-6F1F-4C82-8519-297FFE95D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664F1B-D82E-48E3-8A40-D1A2828532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D115-C8F2-49CD-B232-34EC5BB26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473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BE7C5A-048F-4760-888C-304B16E2E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838FBB-C303-4A10-B941-1E430B9F007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A9360E-E1AB-45DB-BB86-EDDAF53C2E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2E618C-5285-4E59-AACF-31FA590A9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9D85-8A0F-4FF7-A712-11617035279D}" type="datetimeFigureOut">
              <a:rPr lang="en-US" smtClean="0"/>
              <a:t>7/29/22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B93BE4-327D-4786-8CE6-04939CDA7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5101A-496D-4021-AFC6-3931951D5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0BD115-C8F2-49CD-B232-34EC5BB26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449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4B3D6B-086F-460A-9E9D-36D32BFBAB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67F33D-9D0A-4791-83D1-C472EEB6D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8E61A7-0319-4558-89AC-60AFCB3A29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D9D85-8A0F-4FF7-A712-11617035279D}" type="datetimeFigureOut">
              <a:rPr lang="en-US" smtClean="0"/>
              <a:t>7/29/22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63B327-649E-45B8-B08D-9AE57A7086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9085AE-CDA2-43BF-8C85-B731AD7ED9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BD115-C8F2-49CD-B232-34EC5BB26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242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0EEFBEF-208F-4958-BD5E-D9B9D433897B}"/>
              </a:ext>
            </a:extLst>
          </p:cNvPr>
          <p:cNvSpPr txBox="1"/>
          <p:nvPr/>
        </p:nvSpPr>
        <p:spPr>
          <a:xfrm>
            <a:off x="3632486" y="36456"/>
            <a:ext cx="5413663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u="sng" dirty="0">
                <a:latin typeface="Bahnschrift SemiCondensed" panose="020B0502040204020203" pitchFamily="34" charset="0"/>
              </a:rPr>
              <a:t>Monroe County ARPA Organizational Chart</a:t>
            </a:r>
          </a:p>
          <a:p>
            <a:pPr algn="ctr"/>
            <a:r>
              <a:rPr lang="en-US" sz="1300" dirty="0">
                <a:latin typeface="Bahnschrift SemiCondensed" panose="020B0502040204020203" pitchFamily="34" charset="0"/>
              </a:rPr>
              <a:t>Enhanced Access to Behavioral Health and Medical Care for All Children in RCSD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3F5AF23-D789-43DB-A1EB-DB5BBC5F0AAF}"/>
              </a:ext>
            </a:extLst>
          </p:cNvPr>
          <p:cNvSpPr/>
          <p:nvPr/>
        </p:nvSpPr>
        <p:spPr>
          <a:xfrm>
            <a:off x="7883398" y="4929743"/>
            <a:ext cx="3518479" cy="52015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School Team Support 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Integrated Consultation | Education | Training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UR/GCH | RRH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B98A44-5DAE-4591-8F49-15BA5A246E3B}"/>
              </a:ext>
            </a:extLst>
          </p:cNvPr>
          <p:cNvSpPr/>
          <p:nvPr/>
        </p:nvSpPr>
        <p:spPr>
          <a:xfrm>
            <a:off x="1500274" y="4595240"/>
            <a:ext cx="3272793" cy="4622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Telehealth Training, Consultation, and Response Team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RN | Telemed Technicians/MAs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3C7C62A-F95B-4964-9363-E85AA12B7114}"/>
              </a:ext>
            </a:extLst>
          </p:cNvPr>
          <p:cNvSpPr/>
          <p:nvPr/>
        </p:nvSpPr>
        <p:spPr>
          <a:xfrm>
            <a:off x="1504926" y="4209620"/>
            <a:ext cx="3259503" cy="3831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Telehealth Coordination Team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GCH Practice | GCH BH/DBP | RRH |RCSD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311567C-431C-4B75-8FCE-71AE9B243ACE}"/>
              </a:ext>
            </a:extLst>
          </p:cNvPr>
          <p:cNvSpPr/>
          <p:nvPr/>
        </p:nvSpPr>
        <p:spPr>
          <a:xfrm>
            <a:off x="1500274" y="3884949"/>
            <a:ext cx="3268807" cy="31880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  <a:p>
            <a:pPr algn="ctr"/>
            <a:endParaRPr lang="en-US" sz="1050" b="1" dirty="0">
              <a:solidFill>
                <a:schemeClr val="tx1"/>
              </a:solidFill>
            </a:endParaRP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RCSD Telehealth Program</a:t>
            </a:r>
          </a:p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13AA39F-885D-4577-9DA7-0346B3ED7DCE}"/>
              </a:ext>
            </a:extLst>
          </p:cNvPr>
          <p:cNvSpPr/>
          <p:nvPr/>
        </p:nvSpPr>
        <p:spPr>
          <a:xfrm>
            <a:off x="7881938" y="4353760"/>
            <a:ext cx="3522721" cy="57056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  <a:p>
            <a:pPr algn="ctr"/>
            <a:endParaRPr lang="en-US" sz="1050" dirty="0">
              <a:solidFill>
                <a:schemeClr val="tx1"/>
              </a:solidFill>
            </a:endParaRP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8 New OMH Licensed School Mental Health Clinics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Admin and BH Clinical Teams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UR/GCH | RRH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785B898-70A0-44A9-BB65-1462E0EB7F8D}"/>
              </a:ext>
            </a:extLst>
          </p:cNvPr>
          <p:cNvSpPr/>
          <p:nvPr/>
        </p:nvSpPr>
        <p:spPr>
          <a:xfrm>
            <a:off x="178569" y="2608737"/>
            <a:ext cx="2938856" cy="9349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Existing Parent/Family/Youth Advisory Groups: </a:t>
            </a:r>
            <a:r>
              <a:rPr lang="en-US" sz="1050" dirty="0">
                <a:solidFill>
                  <a:schemeClr val="tx1"/>
                </a:solidFill>
              </a:rPr>
              <a:t>ROC The Future PECAN and Youth Leadership Coalition | BIPOC PEEEEEEK | RCSD Parent Leadership Advisory Council | Young Child Wellness Council |</a:t>
            </a:r>
          </a:p>
          <a:p>
            <a:pPr algn="ctr"/>
            <a:r>
              <a:rPr lang="en-US" sz="1050" dirty="0" err="1">
                <a:solidFill>
                  <a:schemeClr val="tx1"/>
                </a:solidFill>
              </a:rPr>
              <a:t>Healthi</a:t>
            </a:r>
            <a:r>
              <a:rPr lang="en-US" sz="1050" dirty="0">
                <a:solidFill>
                  <a:schemeClr val="tx1"/>
                </a:solidFill>
              </a:rPr>
              <a:t> Kids</a:t>
            </a:r>
            <a:endParaRPr lang="en-US" sz="1050" b="1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65006DF-E11C-4158-BAB9-054F8671CF38}"/>
              </a:ext>
            </a:extLst>
          </p:cNvPr>
          <p:cNvSpPr/>
          <p:nvPr/>
        </p:nvSpPr>
        <p:spPr>
          <a:xfrm>
            <a:off x="3892403" y="2586123"/>
            <a:ext cx="4842083" cy="112384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Steering Team 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RCSD Telehealth Program | RCSD School-Based integrated Mental Health Clinics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ROC the Future </a:t>
            </a:r>
            <a:r>
              <a:rPr lang="en-US" sz="1050" i="1" dirty="0">
                <a:solidFill>
                  <a:schemeClr val="tx1"/>
                </a:solidFill>
              </a:rPr>
              <a:t>Whole Child Initiative- </a:t>
            </a:r>
            <a:r>
              <a:rPr lang="en-US" sz="1050" dirty="0">
                <a:solidFill>
                  <a:schemeClr val="tx1"/>
                </a:solidFill>
              </a:rPr>
              <a:t>parent/family partners &amp; youth | CBOs | 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Center for Urban Education Success |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Clinical and Administrative Leads – Primary Care, Behavioral Health/Developmental </a:t>
            </a:r>
            <a:r>
              <a:rPr lang="en-US" sz="1050">
                <a:solidFill>
                  <a:schemeClr val="tx1"/>
                </a:solidFill>
              </a:rPr>
              <a:t>Behavioral Pediatrics </a:t>
            </a:r>
            <a:r>
              <a:rPr lang="en-US" sz="1050" dirty="0">
                <a:solidFill>
                  <a:schemeClr val="tx1"/>
                </a:solidFill>
              </a:rPr>
              <a:t>– UR/GCH, RRH, 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Jordan Health, Independent Practices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648D6A8-C112-430E-9992-C6E2CA4A9D79}"/>
              </a:ext>
            </a:extLst>
          </p:cNvPr>
          <p:cNvSpPr/>
          <p:nvPr/>
        </p:nvSpPr>
        <p:spPr>
          <a:xfrm>
            <a:off x="3163979" y="1173005"/>
            <a:ext cx="1600450" cy="67628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  <a:p>
            <a:pPr algn="ctr"/>
            <a:endParaRPr lang="en-US" sz="1050" dirty="0">
              <a:solidFill>
                <a:schemeClr val="tx1"/>
              </a:solidFill>
            </a:endParaRP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Jeffrey Kaczorowski, MD  Co-Lead</a:t>
            </a:r>
            <a:r>
              <a:rPr lang="en-US" sz="1050" dirty="0">
                <a:solidFill>
                  <a:schemeClr val="tx1"/>
                </a:solidFill>
              </a:rPr>
              <a:t>, Vice Chair Community Health</a:t>
            </a:r>
          </a:p>
          <a:p>
            <a:pPr algn="ctr"/>
            <a:endParaRPr lang="en-US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27B461D-8EFE-4828-A236-F10ED1159584}"/>
              </a:ext>
            </a:extLst>
          </p:cNvPr>
          <p:cNvSpPr/>
          <p:nvPr/>
        </p:nvSpPr>
        <p:spPr>
          <a:xfrm>
            <a:off x="7591790" y="1169946"/>
            <a:ext cx="1828798" cy="673955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LeKeyah Wilson, MD </a:t>
            </a: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Co-Lead,</a:t>
            </a:r>
            <a:r>
              <a:rPr lang="en-US" sz="1050" dirty="0">
                <a:solidFill>
                  <a:schemeClr val="tx1"/>
                </a:solidFill>
              </a:rPr>
              <a:t> Medical Director of Community Pediatrics and School Based Health Centers</a:t>
            </a:r>
          </a:p>
        </p:txBody>
      </p:sp>
      <p:cxnSp>
        <p:nvCxnSpPr>
          <p:cNvPr id="28" name="Connector: Elbow 27">
            <a:extLst>
              <a:ext uri="{FF2B5EF4-FFF2-40B4-BE49-F238E27FC236}">
                <a16:creationId xmlns:a16="http://schemas.microsoft.com/office/drawing/2014/main" id="{DB8FC75F-D1A0-4E82-8063-EB260B5FB0D4}"/>
              </a:ext>
            </a:extLst>
          </p:cNvPr>
          <p:cNvCxnSpPr>
            <a:cxnSpLocks/>
          </p:cNvCxnSpPr>
          <p:nvPr/>
        </p:nvCxnSpPr>
        <p:spPr>
          <a:xfrm rot="16200000" flipH="1">
            <a:off x="4731735" y="1013040"/>
            <a:ext cx="736834" cy="2409333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ctor: Elbow 34">
            <a:extLst>
              <a:ext uri="{FF2B5EF4-FFF2-40B4-BE49-F238E27FC236}">
                <a16:creationId xmlns:a16="http://schemas.microsoft.com/office/drawing/2014/main" id="{1069C724-A85C-4127-B01F-0B5046381A85}"/>
              </a:ext>
            </a:extLst>
          </p:cNvPr>
          <p:cNvCxnSpPr>
            <a:cxnSpLocks/>
          </p:cNvCxnSpPr>
          <p:nvPr/>
        </p:nvCxnSpPr>
        <p:spPr>
          <a:xfrm rot="5400000">
            <a:off x="7017141" y="1131579"/>
            <a:ext cx="742223" cy="2166866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620ACA60-3CDB-4E6F-9AC8-C7AF9E0FC10F}"/>
              </a:ext>
            </a:extLst>
          </p:cNvPr>
          <p:cNvCxnSpPr>
            <a:cxnSpLocks/>
            <a:stCxn id="18" idx="3"/>
            <a:endCxn id="19" idx="1"/>
          </p:cNvCxnSpPr>
          <p:nvPr/>
        </p:nvCxnSpPr>
        <p:spPr>
          <a:xfrm>
            <a:off x="3117425" y="3076234"/>
            <a:ext cx="774978" cy="71814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85" name="Picture 84">
            <a:extLst>
              <a:ext uri="{FF2B5EF4-FFF2-40B4-BE49-F238E27FC236}">
                <a16:creationId xmlns:a16="http://schemas.microsoft.com/office/drawing/2014/main" id="{23655E00-8FA5-4E41-B905-B6B9F43936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7738" y="170633"/>
            <a:ext cx="2638793" cy="724001"/>
          </a:xfrm>
          <a:prstGeom prst="rect">
            <a:avLst/>
          </a:prstGeom>
        </p:spPr>
      </p:pic>
      <p:pic>
        <p:nvPicPr>
          <p:cNvPr id="86" name="Picture 85">
            <a:extLst>
              <a:ext uri="{FF2B5EF4-FFF2-40B4-BE49-F238E27FC236}">
                <a16:creationId xmlns:a16="http://schemas.microsoft.com/office/drawing/2014/main" id="{08C75D9D-9F37-468E-8B93-CB171BCBB4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134" y="181182"/>
            <a:ext cx="2659442" cy="749556"/>
          </a:xfrm>
          <a:prstGeom prst="rect">
            <a:avLst/>
          </a:prstGeom>
        </p:spPr>
      </p:pic>
      <p:sp>
        <p:nvSpPr>
          <p:cNvPr id="42" name="Rectangle 41">
            <a:extLst>
              <a:ext uri="{FF2B5EF4-FFF2-40B4-BE49-F238E27FC236}">
                <a16:creationId xmlns:a16="http://schemas.microsoft.com/office/drawing/2014/main" id="{654072D3-EC37-4FA0-B169-232B7C7BCF25}"/>
              </a:ext>
            </a:extLst>
          </p:cNvPr>
          <p:cNvSpPr/>
          <p:nvPr/>
        </p:nvSpPr>
        <p:spPr>
          <a:xfrm>
            <a:off x="4068197" y="5931414"/>
            <a:ext cx="4473244" cy="64970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  <a:p>
            <a:pPr algn="ctr"/>
            <a:endParaRPr lang="en-US" sz="1050" dirty="0">
              <a:solidFill>
                <a:schemeClr val="tx1"/>
              </a:solidFill>
            </a:endParaRP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Quality Improvement | Evaluation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Data Analyst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A979A600-AFB4-4967-AA9E-2EB15C2F38A1}"/>
              </a:ext>
            </a:extLst>
          </p:cNvPr>
          <p:cNvSpPr/>
          <p:nvPr/>
        </p:nvSpPr>
        <p:spPr>
          <a:xfrm>
            <a:off x="1504926" y="5061324"/>
            <a:ext cx="3268141" cy="45215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 dirty="0">
              <a:solidFill>
                <a:schemeClr val="tx1"/>
              </a:solidFill>
            </a:endParaRPr>
          </a:p>
          <a:p>
            <a:pPr algn="ctr"/>
            <a:endParaRPr lang="en-US" sz="1050" dirty="0">
              <a:solidFill>
                <a:schemeClr val="tx1"/>
              </a:solidFill>
            </a:endParaRPr>
          </a:p>
          <a:p>
            <a:pPr algn="ctr"/>
            <a:r>
              <a:rPr lang="en-US" sz="1050" b="1" dirty="0">
                <a:solidFill>
                  <a:schemeClr val="tx1"/>
                </a:solidFill>
              </a:rPr>
              <a:t>Clinical Team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AAPs | BH Therapist | DBP (GCH/RRH)</a:t>
            </a: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id="{66963AC6-5F42-45E7-889F-B1647EBC8038}"/>
              </a:ext>
            </a:extLst>
          </p:cNvPr>
          <p:cNvCxnSpPr>
            <a:cxnSpLocks/>
            <a:stCxn id="12" idx="2"/>
            <a:endCxn id="42" idx="0"/>
          </p:cNvCxnSpPr>
          <p:nvPr/>
        </p:nvCxnSpPr>
        <p:spPr>
          <a:xfrm flipH="1">
            <a:off x="6304819" y="5449900"/>
            <a:ext cx="3337819" cy="48151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Straight Connector 158">
            <a:extLst>
              <a:ext uri="{FF2B5EF4-FFF2-40B4-BE49-F238E27FC236}">
                <a16:creationId xmlns:a16="http://schemas.microsoft.com/office/drawing/2014/main" id="{56FA630C-1401-4661-B3DE-EEB373ED2B9E}"/>
              </a:ext>
            </a:extLst>
          </p:cNvPr>
          <p:cNvCxnSpPr>
            <a:cxnSpLocks/>
            <a:stCxn id="50" idx="2"/>
            <a:endCxn id="42" idx="0"/>
          </p:cNvCxnSpPr>
          <p:nvPr/>
        </p:nvCxnSpPr>
        <p:spPr>
          <a:xfrm>
            <a:off x="3138997" y="5513477"/>
            <a:ext cx="3165822" cy="4179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1" name="Rectangle 160">
            <a:extLst>
              <a:ext uri="{FF2B5EF4-FFF2-40B4-BE49-F238E27FC236}">
                <a16:creationId xmlns:a16="http://schemas.microsoft.com/office/drawing/2014/main" id="{DAC8769E-4FC2-453D-9186-F6DA82F102D2}"/>
              </a:ext>
            </a:extLst>
          </p:cNvPr>
          <p:cNvSpPr/>
          <p:nvPr/>
        </p:nvSpPr>
        <p:spPr>
          <a:xfrm>
            <a:off x="9470565" y="2758379"/>
            <a:ext cx="2306333" cy="63571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RCSD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Student Health Services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Social- Emotional Learning and Supports</a:t>
            </a:r>
            <a:endParaRPr lang="en-US" sz="1050" dirty="0"/>
          </a:p>
        </p:txBody>
      </p:sp>
      <p:cxnSp>
        <p:nvCxnSpPr>
          <p:cNvPr id="165" name="Straight Connector 164">
            <a:extLst>
              <a:ext uri="{FF2B5EF4-FFF2-40B4-BE49-F238E27FC236}">
                <a16:creationId xmlns:a16="http://schemas.microsoft.com/office/drawing/2014/main" id="{5651FAFD-FFD8-4B9C-B17D-DFA767EBCF98}"/>
              </a:ext>
            </a:extLst>
          </p:cNvPr>
          <p:cNvCxnSpPr>
            <a:cxnSpLocks/>
            <a:stCxn id="161" idx="1"/>
            <a:endCxn id="19" idx="3"/>
          </p:cNvCxnSpPr>
          <p:nvPr/>
        </p:nvCxnSpPr>
        <p:spPr>
          <a:xfrm flipH="1">
            <a:off x="8734486" y="3076234"/>
            <a:ext cx="736079" cy="71814"/>
          </a:xfrm>
          <a:prstGeom prst="line">
            <a:avLst/>
          </a:prstGeom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85" name="Rectangle 184">
            <a:extLst>
              <a:ext uri="{FF2B5EF4-FFF2-40B4-BE49-F238E27FC236}">
                <a16:creationId xmlns:a16="http://schemas.microsoft.com/office/drawing/2014/main" id="{5CE19D16-9331-44BE-8D72-6D623FD54BBC}"/>
              </a:ext>
            </a:extLst>
          </p:cNvPr>
          <p:cNvSpPr/>
          <p:nvPr/>
        </p:nvSpPr>
        <p:spPr>
          <a:xfrm>
            <a:off x="7883400" y="3952347"/>
            <a:ext cx="3518478" cy="40399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RCSD School-Based Integrated Mental Health Clinics</a:t>
            </a:r>
          </a:p>
          <a:p>
            <a:pPr algn="ctr"/>
            <a:r>
              <a:rPr lang="en-US" sz="1050" dirty="0">
                <a:solidFill>
                  <a:schemeClr val="tx1"/>
                </a:solidFill>
              </a:rPr>
              <a:t> UR/GCH | RRH</a:t>
            </a:r>
          </a:p>
        </p:txBody>
      </p:sp>
      <p:pic>
        <p:nvPicPr>
          <p:cNvPr id="1026" name="Picture 2" descr="Communications / Logo">
            <a:extLst>
              <a:ext uri="{FF2B5EF4-FFF2-40B4-BE49-F238E27FC236}">
                <a16:creationId xmlns:a16="http://schemas.microsoft.com/office/drawing/2014/main" id="{A2EB6F1A-E5A4-4B84-87FC-F81B921AED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71245" y="5664921"/>
            <a:ext cx="1045664" cy="1045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035" name="Connector: Elbow 1034">
            <a:extLst>
              <a:ext uri="{FF2B5EF4-FFF2-40B4-BE49-F238E27FC236}">
                <a16:creationId xmlns:a16="http://schemas.microsoft.com/office/drawing/2014/main" id="{12159938-8974-4D61-90C1-18FF378E48E1}"/>
              </a:ext>
            </a:extLst>
          </p:cNvPr>
          <p:cNvCxnSpPr>
            <a:cxnSpLocks/>
            <a:stCxn id="19" idx="2"/>
            <a:endCxn id="17" idx="1"/>
          </p:cNvCxnSpPr>
          <p:nvPr/>
        </p:nvCxnSpPr>
        <p:spPr>
          <a:xfrm rot="16200000" flipH="1">
            <a:off x="6633156" y="3390260"/>
            <a:ext cx="929071" cy="1568493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9" name="Connector: Elbow 1038">
            <a:extLst>
              <a:ext uri="{FF2B5EF4-FFF2-40B4-BE49-F238E27FC236}">
                <a16:creationId xmlns:a16="http://schemas.microsoft.com/office/drawing/2014/main" id="{9AE3B669-6E07-47BC-857B-0220BB6B0BB3}"/>
              </a:ext>
            </a:extLst>
          </p:cNvPr>
          <p:cNvCxnSpPr>
            <a:cxnSpLocks/>
            <a:stCxn id="19" idx="2"/>
          </p:cNvCxnSpPr>
          <p:nvPr/>
        </p:nvCxnSpPr>
        <p:spPr>
          <a:xfrm rot="5400000">
            <a:off x="5077492" y="3405547"/>
            <a:ext cx="931528" cy="154037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Roc The Future - Home | Facebook">
            <a:extLst>
              <a:ext uri="{FF2B5EF4-FFF2-40B4-BE49-F238E27FC236}">
                <a16:creationId xmlns:a16="http://schemas.microsoft.com/office/drawing/2014/main" id="{5AE1379D-8F5A-4454-B612-66DB097554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5" r="6609"/>
          <a:stretch/>
        </p:blipFill>
        <p:spPr bwMode="auto">
          <a:xfrm>
            <a:off x="178569" y="5631154"/>
            <a:ext cx="1105991" cy="10456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 36">
            <a:extLst>
              <a:ext uri="{FF2B5EF4-FFF2-40B4-BE49-F238E27FC236}">
                <a16:creationId xmlns:a16="http://schemas.microsoft.com/office/drawing/2014/main" id="{4AA48F7D-0DC4-405D-947F-EA5B49130F4B}"/>
              </a:ext>
            </a:extLst>
          </p:cNvPr>
          <p:cNvSpPr/>
          <p:nvPr/>
        </p:nvSpPr>
        <p:spPr>
          <a:xfrm>
            <a:off x="5357705" y="1761270"/>
            <a:ext cx="1786463" cy="6389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b="1" dirty="0">
                <a:solidFill>
                  <a:schemeClr val="tx1"/>
                </a:solidFill>
              </a:rPr>
              <a:t>Christina Barnwell, </a:t>
            </a:r>
            <a:r>
              <a:rPr lang="en-US" sz="1050" b="1" dirty="0" err="1">
                <a:solidFill>
                  <a:schemeClr val="tx1"/>
                </a:solidFill>
              </a:rPr>
              <a:t>MSEd</a:t>
            </a:r>
            <a:r>
              <a:rPr lang="en-US" sz="1050" b="1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Project Director/Program Coordinator</a:t>
            </a:r>
          </a:p>
        </p:txBody>
      </p:sp>
    </p:spTree>
    <p:extLst>
      <p:ext uri="{BB962C8B-B14F-4D97-AF65-F5344CB8AC3E}">
        <p14:creationId xmlns:p14="http://schemas.microsoft.com/office/powerpoint/2010/main" val="1185819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373</TotalTime>
  <Words>250</Words>
  <Application>Microsoft Macintosh PowerPoint</Application>
  <PresentationFormat>Widescreen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Bahnschrift SemiCondensed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Mazur, Maggie</dc:creator>
  <cp:lastModifiedBy>Jeff Kaczorowski</cp:lastModifiedBy>
  <cp:revision>38</cp:revision>
  <cp:lastPrinted>2022-07-29T16:28:48Z</cp:lastPrinted>
  <dcterms:created xsi:type="dcterms:W3CDTF">2022-07-25T15:21:11Z</dcterms:created>
  <dcterms:modified xsi:type="dcterms:W3CDTF">2022-07-29T16:31:56Z</dcterms:modified>
</cp:coreProperties>
</file>